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3" r:id="rId2"/>
  </p:sldMasterIdLst>
  <p:notesMasterIdLst>
    <p:notesMasterId r:id="rId33"/>
  </p:notesMasterIdLst>
  <p:sldIdLst>
    <p:sldId id="489" r:id="rId3"/>
    <p:sldId id="550" r:id="rId4"/>
    <p:sldId id="569" r:id="rId5"/>
    <p:sldId id="460" r:id="rId6"/>
    <p:sldId id="393" r:id="rId7"/>
    <p:sldId id="536" r:id="rId8"/>
    <p:sldId id="534" r:id="rId9"/>
    <p:sldId id="403" r:id="rId10"/>
    <p:sldId id="547" r:id="rId11"/>
    <p:sldId id="521" r:id="rId12"/>
    <p:sldId id="556" r:id="rId13"/>
    <p:sldId id="410" r:id="rId14"/>
    <p:sldId id="566" r:id="rId15"/>
    <p:sldId id="540" r:id="rId16"/>
    <p:sldId id="363" r:id="rId17"/>
    <p:sldId id="563" r:id="rId18"/>
    <p:sldId id="417" r:id="rId19"/>
    <p:sldId id="453" r:id="rId20"/>
    <p:sldId id="421" r:id="rId21"/>
    <p:sldId id="502" r:id="rId22"/>
    <p:sldId id="404" r:id="rId23"/>
    <p:sldId id="647" r:id="rId24"/>
    <p:sldId id="578" r:id="rId25"/>
    <p:sldId id="579" r:id="rId26"/>
    <p:sldId id="652" r:id="rId27"/>
    <p:sldId id="645" r:id="rId28"/>
    <p:sldId id="549" r:id="rId29"/>
    <p:sldId id="653" r:id="rId30"/>
    <p:sldId id="480" r:id="rId31"/>
    <p:sldId id="44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907"/>
    <a:srgbClr val="4CC8F3"/>
    <a:srgbClr val="38B4DF"/>
    <a:srgbClr val="82BE42"/>
    <a:srgbClr val="75797C"/>
    <a:srgbClr val="EE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9E57E-FD5F-4D41-820A-25C47274589F}" v="8" dt="2025-09-22T04:48:35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51"/>
    <p:restoredTop sz="93497"/>
  </p:normalViewPr>
  <p:slideViewPr>
    <p:cSldViewPr snapToGrid="0">
      <p:cViewPr varScale="1">
        <p:scale>
          <a:sx n="72" d="100"/>
          <a:sy n="72" d="100"/>
        </p:scale>
        <p:origin x="35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B3A76-1F15-6D45-95D2-822F04539081}" type="datetimeFigureOut">
              <a:rPr lang="en-US" smtClean="0"/>
              <a:t>9/21/25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57AC-E701-B24D-9865-BCC3B86B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6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857AC-E701-B24D-9865-BCC3B86BE5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8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857AC-E701-B24D-9865-BCC3B86BE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4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Mollie:  Tell story of Ciji, Jojo and Ed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857AC-E701-B24D-9865-BCC3B86BE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BE4B18-1CE6-CBE2-F6F8-B63B54D14EB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43434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46B9-2260-90F1-8AD9-E8FF6326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through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1CEB-3EB6-AC4F-C168-F3701BB4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E306A-BEEA-9EFE-9224-389561850029}"/>
              </a:ext>
            </a:extLst>
          </p:cNvPr>
          <p:cNvSpPr>
            <a:spLocks/>
          </p:cNvSpPr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C4671E1-8358-9319-BF3F-1F359B7CD3C8}"/>
              </a:ext>
            </a:extLst>
          </p:cNvPr>
          <p:cNvSpPr txBox="1"/>
          <p:nvPr userDrawn="1"/>
        </p:nvSpPr>
        <p:spPr>
          <a:xfrm>
            <a:off x="340094" y="684393"/>
            <a:ext cx="11710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Befriend at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YMCA’s Rising Together Symposium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211041-96D2-F0B5-28DA-86F5054F9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3360" y="2377440"/>
            <a:ext cx="393192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me-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2F1F70-C89B-DF7B-2EE7-D9B90BFFDE7E}"/>
              </a:ext>
            </a:extLst>
          </p:cNvPr>
          <p:cNvSpPr/>
          <p:nvPr userDrawn="1"/>
        </p:nvSpPr>
        <p:spPr>
          <a:xfrm>
            <a:off x="-86627" y="1671376"/>
            <a:ext cx="12278627" cy="1783332"/>
          </a:xfrm>
          <a:custGeom>
            <a:avLst/>
            <a:gdLst>
              <a:gd name="connsiteX0" fmla="*/ 1653391 w 12278627"/>
              <a:gd name="connsiteY0" fmla="*/ 0 h 1783332"/>
              <a:gd name="connsiteX1" fmla="*/ 2474986 w 12278627"/>
              <a:gd name="connsiteY1" fmla="*/ 544589 h 1783332"/>
              <a:gd name="connsiteX2" fmla="*/ 2504303 w 12278627"/>
              <a:gd name="connsiteY2" fmla="*/ 639032 h 1783332"/>
              <a:gd name="connsiteX3" fmla="*/ 12278627 w 12278627"/>
              <a:gd name="connsiteY3" fmla="*/ 639032 h 1783332"/>
              <a:gd name="connsiteX4" fmla="*/ 12278627 w 12278627"/>
              <a:gd name="connsiteY4" fmla="*/ 1353708 h 1783332"/>
              <a:gd name="connsiteX5" fmla="*/ 2412585 w 12278627"/>
              <a:gd name="connsiteY5" fmla="*/ 1353708 h 1783332"/>
              <a:gd name="connsiteX6" fmla="*/ 2392775 w 12278627"/>
              <a:gd name="connsiteY6" fmla="*/ 1390205 h 1783332"/>
              <a:gd name="connsiteX7" fmla="*/ 1653391 w 12278627"/>
              <a:gd name="connsiteY7" fmla="*/ 1783332 h 1783332"/>
              <a:gd name="connsiteX8" fmla="*/ 914008 w 12278627"/>
              <a:gd name="connsiteY8" fmla="*/ 1390205 h 1783332"/>
              <a:gd name="connsiteX9" fmla="*/ 894198 w 12278627"/>
              <a:gd name="connsiteY9" fmla="*/ 1353708 h 1783332"/>
              <a:gd name="connsiteX10" fmla="*/ 0 w 12278627"/>
              <a:gd name="connsiteY10" fmla="*/ 1353708 h 1783332"/>
              <a:gd name="connsiteX11" fmla="*/ 0 w 12278627"/>
              <a:gd name="connsiteY11" fmla="*/ 639032 h 1783332"/>
              <a:gd name="connsiteX12" fmla="*/ 802480 w 12278627"/>
              <a:gd name="connsiteY12" fmla="*/ 639032 h 1783332"/>
              <a:gd name="connsiteX13" fmla="*/ 831797 w 12278627"/>
              <a:gd name="connsiteY13" fmla="*/ 544589 h 1783332"/>
              <a:gd name="connsiteX14" fmla="*/ 1653391 w 12278627"/>
              <a:gd name="connsiteY14" fmla="*/ 0 h 17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627" h="1783332">
                <a:moveTo>
                  <a:pt x="1653391" y="0"/>
                </a:moveTo>
                <a:cubicBezTo>
                  <a:pt x="2022732" y="0"/>
                  <a:pt x="2339624" y="224557"/>
                  <a:pt x="2474986" y="544589"/>
                </a:cubicBezTo>
                <a:lnTo>
                  <a:pt x="2504303" y="639032"/>
                </a:lnTo>
                <a:lnTo>
                  <a:pt x="12278627" y="639032"/>
                </a:lnTo>
                <a:lnTo>
                  <a:pt x="12278627" y="1353708"/>
                </a:lnTo>
                <a:lnTo>
                  <a:pt x="2412585" y="1353708"/>
                </a:lnTo>
                <a:lnTo>
                  <a:pt x="2392775" y="1390205"/>
                </a:lnTo>
                <a:cubicBezTo>
                  <a:pt x="2232536" y="1627390"/>
                  <a:pt x="1961175" y="1783332"/>
                  <a:pt x="1653391" y="1783332"/>
                </a:cubicBezTo>
                <a:cubicBezTo>
                  <a:pt x="1345608" y="1783332"/>
                  <a:pt x="1074246" y="1627390"/>
                  <a:pt x="914008" y="1390205"/>
                </a:cubicBezTo>
                <a:lnTo>
                  <a:pt x="894198" y="1353708"/>
                </a:lnTo>
                <a:lnTo>
                  <a:pt x="0" y="1353708"/>
                </a:lnTo>
                <a:lnTo>
                  <a:pt x="0" y="639032"/>
                </a:lnTo>
                <a:lnTo>
                  <a:pt x="802480" y="639032"/>
                </a:lnTo>
                <a:lnTo>
                  <a:pt x="831797" y="544589"/>
                </a:lnTo>
                <a:cubicBezTo>
                  <a:pt x="967159" y="224557"/>
                  <a:pt x="1284051" y="0"/>
                  <a:pt x="1653391" y="0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8E4286A-806A-C52C-E1A2-94D74003015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96188" y="277813"/>
            <a:ext cx="2270125" cy="280035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53010E-C6A0-7BC9-0AD7-CFC54BF578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8800" y="277813"/>
            <a:ext cx="4078288" cy="5437187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F171F6-D21D-A8F3-7A2F-F98341FD97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87" y="3647235"/>
            <a:ext cx="1803400" cy="254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894992-D332-3737-F9C5-ECC5EC0A1BF5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AF29FB-957F-D5DA-F559-E5A702DD6D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65" y="2264318"/>
            <a:ext cx="1648444" cy="682238"/>
          </a:xfrm>
        </p:spPr>
        <p:txBody>
          <a:bodyPr>
            <a:spAutoFit/>
          </a:bodyPr>
          <a:lstStyle>
            <a:lvl1pPr marL="0" indent="0" algn="ctr">
              <a:lnSpc>
                <a:spcPts val="4600"/>
              </a:lnSpc>
              <a:buNone/>
              <a:defRPr sz="4200"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2A5573F-EC5F-C7D8-6C81-8343F2F7B1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96188" y="3454708"/>
            <a:ext cx="2270125" cy="2260292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E099B-47C0-3235-C18A-F663CC1D3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connection through compassion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FD8F-4301-804D-A996-C049A731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BE4B18-1CE6-CBE2-F6F8-B63B54D14EB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43434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46B9-2260-90F1-8AD9-E8FF6326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through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71CEB-3EB6-AC4F-C168-F3701BB4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8E306A-BEEA-9EFE-9224-389561850029}"/>
              </a:ext>
            </a:extLst>
          </p:cNvPr>
          <p:cNvSpPr>
            <a:spLocks/>
          </p:cNvSpPr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98401-EC6F-7537-217C-E8C6C80E3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37758-D0A3-4BBF-A605-8F5B28B7D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7080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8A0A-2103-5B37-5E82-70F356BA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ADD4-8021-25E4-EFA6-AECCDA2D5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5FC1E-C5CE-76C5-A5F0-38696C27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4CDF1-ED7F-7163-8CD5-BFBD9E3B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E448CD-024F-AAF7-480D-CB5E30111F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6034A6-3B2E-AB9D-E9DA-A9FB37054909}"/>
              </a:ext>
            </a:extLst>
          </p:cNvPr>
          <p:cNvCxnSpPr>
            <a:cxnSpLocks/>
          </p:cNvCxnSpPr>
          <p:nvPr userDrawn="1"/>
        </p:nvCxnSpPr>
        <p:spPr>
          <a:xfrm>
            <a:off x="4678072" y="2134554"/>
            <a:ext cx="0" cy="258889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75194A4-182E-F159-C83C-45E8119B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2103560"/>
            <a:ext cx="6808887" cy="129444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900">
                <a:solidFill>
                  <a:srgbClr val="FEC9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96B5-8429-A286-6747-95FEC7557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7791" y="3581471"/>
            <a:ext cx="6692064" cy="1141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0DA48-1AD7-FD54-B862-B7620B3C5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744" y="1925983"/>
            <a:ext cx="3647333" cy="29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7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36A6-82CA-1AD2-9C8E-58E9CB7C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ED46-625B-8BF1-3999-21D14502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5CA74-5202-FB61-93FE-5BAE757D2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B0B13-FA4E-7DF4-75E7-6A694CB9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643F1-7FEC-8806-C686-E91ACB77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45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22CF-F625-93F3-6BED-61216D6B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541FA-0BBF-C740-5B32-82B5DDA8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EA60-D023-3C45-A8BD-A5D19B66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11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1BD312-24EE-7443-F183-CE12FF5584D1}"/>
              </a:ext>
            </a:extLst>
          </p:cNvPr>
          <p:cNvSpPr/>
          <p:nvPr userDrawn="1"/>
        </p:nvSpPr>
        <p:spPr>
          <a:xfrm>
            <a:off x="0" y="0"/>
            <a:ext cx="12192000" cy="229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2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466EFE5-9617-8A45-8EA1-7F7FC676F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77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-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2F1F70-C89B-DF7B-2EE7-D9B90BFFDE7E}"/>
              </a:ext>
            </a:extLst>
          </p:cNvPr>
          <p:cNvSpPr/>
          <p:nvPr userDrawn="1"/>
        </p:nvSpPr>
        <p:spPr>
          <a:xfrm>
            <a:off x="-86627" y="1671376"/>
            <a:ext cx="12278627" cy="1783332"/>
          </a:xfrm>
          <a:custGeom>
            <a:avLst/>
            <a:gdLst>
              <a:gd name="connsiteX0" fmla="*/ 1653391 w 12278627"/>
              <a:gd name="connsiteY0" fmla="*/ 0 h 1783332"/>
              <a:gd name="connsiteX1" fmla="*/ 2474986 w 12278627"/>
              <a:gd name="connsiteY1" fmla="*/ 544589 h 1783332"/>
              <a:gd name="connsiteX2" fmla="*/ 2504303 w 12278627"/>
              <a:gd name="connsiteY2" fmla="*/ 639032 h 1783332"/>
              <a:gd name="connsiteX3" fmla="*/ 12278627 w 12278627"/>
              <a:gd name="connsiteY3" fmla="*/ 639032 h 1783332"/>
              <a:gd name="connsiteX4" fmla="*/ 12278627 w 12278627"/>
              <a:gd name="connsiteY4" fmla="*/ 1353708 h 1783332"/>
              <a:gd name="connsiteX5" fmla="*/ 2412585 w 12278627"/>
              <a:gd name="connsiteY5" fmla="*/ 1353708 h 1783332"/>
              <a:gd name="connsiteX6" fmla="*/ 2392775 w 12278627"/>
              <a:gd name="connsiteY6" fmla="*/ 1390205 h 1783332"/>
              <a:gd name="connsiteX7" fmla="*/ 1653391 w 12278627"/>
              <a:gd name="connsiteY7" fmla="*/ 1783332 h 1783332"/>
              <a:gd name="connsiteX8" fmla="*/ 914008 w 12278627"/>
              <a:gd name="connsiteY8" fmla="*/ 1390205 h 1783332"/>
              <a:gd name="connsiteX9" fmla="*/ 894198 w 12278627"/>
              <a:gd name="connsiteY9" fmla="*/ 1353708 h 1783332"/>
              <a:gd name="connsiteX10" fmla="*/ 0 w 12278627"/>
              <a:gd name="connsiteY10" fmla="*/ 1353708 h 1783332"/>
              <a:gd name="connsiteX11" fmla="*/ 0 w 12278627"/>
              <a:gd name="connsiteY11" fmla="*/ 639032 h 1783332"/>
              <a:gd name="connsiteX12" fmla="*/ 802480 w 12278627"/>
              <a:gd name="connsiteY12" fmla="*/ 639032 h 1783332"/>
              <a:gd name="connsiteX13" fmla="*/ 831797 w 12278627"/>
              <a:gd name="connsiteY13" fmla="*/ 544589 h 1783332"/>
              <a:gd name="connsiteX14" fmla="*/ 1653391 w 12278627"/>
              <a:gd name="connsiteY14" fmla="*/ 0 h 17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627" h="1783332">
                <a:moveTo>
                  <a:pt x="1653391" y="0"/>
                </a:moveTo>
                <a:cubicBezTo>
                  <a:pt x="2022732" y="0"/>
                  <a:pt x="2339624" y="224557"/>
                  <a:pt x="2474986" y="544589"/>
                </a:cubicBezTo>
                <a:lnTo>
                  <a:pt x="2504303" y="639032"/>
                </a:lnTo>
                <a:lnTo>
                  <a:pt x="12278627" y="639032"/>
                </a:lnTo>
                <a:lnTo>
                  <a:pt x="12278627" y="1353708"/>
                </a:lnTo>
                <a:lnTo>
                  <a:pt x="2412585" y="1353708"/>
                </a:lnTo>
                <a:lnTo>
                  <a:pt x="2392775" y="1390205"/>
                </a:lnTo>
                <a:cubicBezTo>
                  <a:pt x="2232536" y="1627390"/>
                  <a:pt x="1961175" y="1783332"/>
                  <a:pt x="1653391" y="1783332"/>
                </a:cubicBezTo>
                <a:cubicBezTo>
                  <a:pt x="1345608" y="1783332"/>
                  <a:pt x="1074246" y="1627390"/>
                  <a:pt x="914008" y="1390205"/>
                </a:cubicBezTo>
                <a:lnTo>
                  <a:pt x="894198" y="1353708"/>
                </a:lnTo>
                <a:lnTo>
                  <a:pt x="0" y="1353708"/>
                </a:lnTo>
                <a:lnTo>
                  <a:pt x="0" y="639032"/>
                </a:lnTo>
                <a:lnTo>
                  <a:pt x="802480" y="639032"/>
                </a:lnTo>
                <a:lnTo>
                  <a:pt x="831797" y="544589"/>
                </a:lnTo>
                <a:cubicBezTo>
                  <a:pt x="967159" y="224557"/>
                  <a:pt x="1284051" y="0"/>
                  <a:pt x="1653391" y="0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F171F6-D21D-A8F3-7A2F-F98341FD97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87" y="3647235"/>
            <a:ext cx="1803400" cy="254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894992-D332-3737-F9C5-ECC5EC0A1BF5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AF29FB-957F-D5DA-F559-E5A702DD6D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65" y="2264318"/>
            <a:ext cx="1648444" cy="682238"/>
          </a:xfrm>
        </p:spPr>
        <p:txBody>
          <a:bodyPr>
            <a:spAutoFit/>
          </a:bodyPr>
          <a:lstStyle>
            <a:lvl1pPr marL="0" indent="0" algn="ctr">
              <a:lnSpc>
                <a:spcPts val="4600"/>
              </a:lnSpc>
              <a:buNone/>
              <a:defRPr sz="4200"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5FFF19BE-7013-56CE-DFB2-091992A906D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62397" y="571656"/>
            <a:ext cx="3562350" cy="474980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7B702639-BB98-C85C-8103-69A7A3E43D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098800" y="571656"/>
            <a:ext cx="3562350" cy="474980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A2DA2-CEB3-4C1D-79F7-80FE01232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8A0A-2103-5B37-5E82-70F356BA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5ADD4-8021-25E4-EFA6-AECCDA2D5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5FC1E-C5CE-76C5-A5F0-38696C27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4CDF1-ED7F-7163-8CD5-BFBD9E3B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82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-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2F1F70-C89B-DF7B-2EE7-D9B90BFFDE7E}"/>
              </a:ext>
            </a:extLst>
          </p:cNvPr>
          <p:cNvSpPr/>
          <p:nvPr userDrawn="1"/>
        </p:nvSpPr>
        <p:spPr>
          <a:xfrm>
            <a:off x="-86627" y="1671376"/>
            <a:ext cx="12278627" cy="1783332"/>
          </a:xfrm>
          <a:custGeom>
            <a:avLst/>
            <a:gdLst>
              <a:gd name="connsiteX0" fmla="*/ 1653391 w 12278627"/>
              <a:gd name="connsiteY0" fmla="*/ 0 h 1783332"/>
              <a:gd name="connsiteX1" fmla="*/ 2474986 w 12278627"/>
              <a:gd name="connsiteY1" fmla="*/ 544589 h 1783332"/>
              <a:gd name="connsiteX2" fmla="*/ 2504303 w 12278627"/>
              <a:gd name="connsiteY2" fmla="*/ 639032 h 1783332"/>
              <a:gd name="connsiteX3" fmla="*/ 12278627 w 12278627"/>
              <a:gd name="connsiteY3" fmla="*/ 639032 h 1783332"/>
              <a:gd name="connsiteX4" fmla="*/ 12278627 w 12278627"/>
              <a:gd name="connsiteY4" fmla="*/ 1353708 h 1783332"/>
              <a:gd name="connsiteX5" fmla="*/ 2412585 w 12278627"/>
              <a:gd name="connsiteY5" fmla="*/ 1353708 h 1783332"/>
              <a:gd name="connsiteX6" fmla="*/ 2392775 w 12278627"/>
              <a:gd name="connsiteY6" fmla="*/ 1390205 h 1783332"/>
              <a:gd name="connsiteX7" fmla="*/ 1653391 w 12278627"/>
              <a:gd name="connsiteY7" fmla="*/ 1783332 h 1783332"/>
              <a:gd name="connsiteX8" fmla="*/ 914008 w 12278627"/>
              <a:gd name="connsiteY8" fmla="*/ 1390205 h 1783332"/>
              <a:gd name="connsiteX9" fmla="*/ 894198 w 12278627"/>
              <a:gd name="connsiteY9" fmla="*/ 1353708 h 1783332"/>
              <a:gd name="connsiteX10" fmla="*/ 0 w 12278627"/>
              <a:gd name="connsiteY10" fmla="*/ 1353708 h 1783332"/>
              <a:gd name="connsiteX11" fmla="*/ 0 w 12278627"/>
              <a:gd name="connsiteY11" fmla="*/ 639032 h 1783332"/>
              <a:gd name="connsiteX12" fmla="*/ 802480 w 12278627"/>
              <a:gd name="connsiteY12" fmla="*/ 639032 h 1783332"/>
              <a:gd name="connsiteX13" fmla="*/ 831797 w 12278627"/>
              <a:gd name="connsiteY13" fmla="*/ 544589 h 1783332"/>
              <a:gd name="connsiteX14" fmla="*/ 1653391 w 12278627"/>
              <a:gd name="connsiteY14" fmla="*/ 0 h 17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627" h="1783332">
                <a:moveTo>
                  <a:pt x="1653391" y="0"/>
                </a:moveTo>
                <a:cubicBezTo>
                  <a:pt x="2022732" y="0"/>
                  <a:pt x="2339624" y="224557"/>
                  <a:pt x="2474986" y="544589"/>
                </a:cubicBezTo>
                <a:lnTo>
                  <a:pt x="2504303" y="639032"/>
                </a:lnTo>
                <a:lnTo>
                  <a:pt x="12278627" y="639032"/>
                </a:lnTo>
                <a:lnTo>
                  <a:pt x="12278627" y="1353708"/>
                </a:lnTo>
                <a:lnTo>
                  <a:pt x="2412585" y="1353708"/>
                </a:lnTo>
                <a:lnTo>
                  <a:pt x="2392775" y="1390205"/>
                </a:lnTo>
                <a:cubicBezTo>
                  <a:pt x="2232536" y="1627390"/>
                  <a:pt x="1961175" y="1783332"/>
                  <a:pt x="1653391" y="1783332"/>
                </a:cubicBezTo>
                <a:cubicBezTo>
                  <a:pt x="1345608" y="1783332"/>
                  <a:pt x="1074246" y="1627390"/>
                  <a:pt x="914008" y="1390205"/>
                </a:cubicBezTo>
                <a:lnTo>
                  <a:pt x="894198" y="1353708"/>
                </a:lnTo>
                <a:lnTo>
                  <a:pt x="0" y="1353708"/>
                </a:lnTo>
                <a:lnTo>
                  <a:pt x="0" y="639032"/>
                </a:lnTo>
                <a:lnTo>
                  <a:pt x="802480" y="639032"/>
                </a:lnTo>
                <a:lnTo>
                  <a:pt x="831797" y="544589"/>
                </a:lnTo>
                <a:cubicBezTo>
                  <a:pt x="967159" y="224557"/>
                  <a:pt x="1284051" y="0"/>
                  <a:pt x="1653391" y="0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8E4286A-806A-C52C-E1A2-94D74003015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96188" y="277813"/>
            <a:ext cx="2270125" cy="280035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A53010E-C6A0-7BC9-0AD7-CFC54BF578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98800" y="277813"/>
            <a:ext cx="4078288" cy="5437187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F171F6-D21D-A8F3-7A2F-F98341FD97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887" y="3647235"/>
            <a:ext cx="1803400" cy="254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894992-D332-3737-F9C5-ECC5EC0A1BF5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BAF29FB-957F-D5DA-F559-E5A702DD6D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365" y="2264318"/>
            <a:ext cx="1648444" cy="682238"/>
          </a:xfrm>
        </p:spPr>
        <p:txBody>
          <a:bodyPr>
            <a:spAutoFit/>
          </a:bodyPr>
          <a:lstStyle>
            <a:lvl1pPr marL="0" indent="0" algn="ctr">
              <a:lnSpc>
                <a:spcPts val="4600"/>
              </a:lnSpc>
              <a:buNone/>
              <a:defRPr sz="4200"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2A5573F-EC5F-C7D8-6C81-8343F2F7B1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96188" y="3454708"/>
            <a:ext cx="2270125" cy="2260292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86E90-3D28-7EC4-613B-58BF87133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40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D834DF0-CDB3-3F6E-76F5-43EA30683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4108" y="657225"/>
            <a:ext cx="3562350" cy="474980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D2F074-FD4E-D840-CBD0-4E13667AA4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8975" y="657225"/>
            <a:ext cx="3562350" cy="4749800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5A2EB77-5F33-7C4D-D45F-5CC299363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squar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D834DF0-CDB3-3F6E-76F5-43EA30683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7985" y="774357"/>
            <a:ext cx="4459063" cy="4465753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D2F074-FD4E-D840-CBD0-4E13667AA4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4952" y="774357"/>
            <a:ext cx="4465753" cy="4465753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2DC9B02-ADB5-A3CE-AA29-36241D623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71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D834DF0-CDB3-3F6E-76F5-43EA30683A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44869" y="723960"/>
            <a:ext cx="3475039" cy="4635501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D2F074-FD4E-D840-CBD0-4E13667AA4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08445" y="723960"/>
            <a:ext cx="3475039" cy="4638676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A93D9-9CC5-FFB0-B42B-D4E274482E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1480" y="1547104"/>
            <a:ext cx="2648647" cy="299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61C47C1-531A-0672-3E20-A5D9A3E661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11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D834DF0-CDB3-3F6E-76F5-43EA30683A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79041" y="692966"/>
            <a:ext cx="3562350" cy="4633798"/>
          </a:xfrm>
          <a:ln w="38100">
            <a:solidFill>
              <a:schemeClr val="bg1">
                <a:alpha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C36B585-B70D-9278-BAB3-674582807C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9848" y="1179576"/>
            <a:ext cx="4709160" cy="1828800"/>
          </a:xfrm>
        </p:spPr>
        <p:txBody>
          <a:bodyPr>
            <a:normAutofit/>
          </a:bodyPr>
          <a:lstStyle>
            <a:lvl1pPr marL="0" indent="0">
              <a:buNone/>
              <a:defRPr sz="59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25E3582-5971-913A-E5CF-6D5DA84CC2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848" y="3429000"/>
            <a:ext cx="4424363" cy="1719263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4DE7F-2941-2C96-08FA-8AC3A06A7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03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4CBA2-FCF5-E16D-26BC-4B86BCFB2C94}"/>
              </a:ext>
            </a:extLst>
          </p:cNvPr>
          <p:cNvSpPr/>
          <p:nvPr userDrawn="1"/>
        </p:nvSpPr>
        <p:spPr>
          <a:xfrm>
            <a:off x="-88490" y="2542032"/>
            <a:ext cx="12368981" cy="731520"/>
          </a:xfrm>
          <a:prstGeom prst="rect">
            <a:avLst/>
          </a:pr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68B873-E21B-F7BD-D650-45C3038DC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409" y="2676959"/>
            <a:ext cx="3553479" cy="500417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Media Placeholder 15">
            <a:extLst>
              <a:ext uri="{FF2B5EF4-FFF2-40B4-BE49-F238E27FC236}">
                <a16:creationId xmlns:a16="http://schemas.microsoft.com/office/drawing/2014/main" id="{2B3877F1-4FEF-34F2-CC4B-8222F8FBA173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603750" y="376238"/>
            <a:ext cx="2984500" cy="53038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Media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FF955F4-6E2E-C340-1A1D-001DCAFA5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0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CD2F074-FD4E-D840-CBD0-4E13667AA4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11699"/>
          </a:xfrm>
          <a:ln w="38100">
            <a:noFill/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BDB959A-0163-F538-1FCD-08F88B5A7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54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A1C4DA4-C1EB-6BF1-F23D-01E5FA444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E448CD-024F-AAF7-480D-CB5E30111F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194A4-182E-F159-C83C-45E8119B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2103560"/>
            <a:ext cx="6808887" cy="129444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900">
                <a:solidFill>
                  <a:srgbClr val="FEC9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296B5-8429-A286-6747-95FEC7557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7791" y="3581471"/>
            <a:ext cx="6692064" cy="1141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C262BF-78A6-439B-24BF-3EE8207C8906}"/>
              </a:ext>
            </a:extLst>
          </p:cNvPr>
          <p:cNvCxnSpPr>
            <a:cxnSpLocks/>
          </p:cNvCxnSpPr>
          <p:nvPr userDrawn="1"/>
        </p:nvCxnSpPr>
        <p:spPr>
          <a:xfrm>
            <a:off x="4678072" y="2134554"/>
            <a:ext cx="0" cy="2588892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BD7EBA-BED5-E59B-CAFF-D237FB8BB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744" y="1925983"/>
            <a:ext cx="3647333" cy="29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36A6-82CA-1AD2-9C8E-58E9CB7C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ED46-625B-8BF1-3999-21D14502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5CA74-5202-FB61-93FE-5BAE757D2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B0B13-FA4E-7DF4-75E7-6A694CB9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643F1-7FEC-8806-C686-E91ACB77A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22CF-F625-93F3-6BED-61216D6B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541FA-0BBF-C740-5B32-82B5DDA8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CEA60-D023-3C45-A8BD-A5D19B66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6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2F1F70-C89B-DF7B-2EE7-D9B90BFFDE7E}"/>
              </a:ext>
            </a:extLst>
          </p:cNvPr>
          <p:cNvSpPr/>
          <p:nvPr userDrawn="1"/>
        </p:nvSpPr>
        <p:spPr>
          <a:xfrm>
            <a:off x="-86627" y="1671376"/>
            <a:ext cx="12278627" cy="1783332"/>
          </a:xfrm>
          <a:custGeom>
            <a:avLst/>
            <a:gdLst>
              <a:gd name="connsiteX0" fmla="*/ 1653391 w 12278627"/>
              <a:gd name="connsiteY0" fmla="*/ 0 h 1783332"/>
              <a:gd name="connsiteX1" fmla="*/ 2474986 w 12278627"/>
              <a:gd name="connsiteY1" fmla="*/ 544589 h 1783332"/>
              <a:gd name="connsiteX2" fmla="*/ 2504303 w 12278627"/>
              <a:gd name="connsiteY2" fmla="*/ 639032 h 1783332"/>
              <a:gd name="connsiteX3" fmla="*/ 12278627 w 12278627"/>
              <a:gd name="connsiteY3" fmla="*/ 639032 h 1783332"/>
              <a:gd name="connsiteX4" fmla="*/ 12278627 w 12278627"/>
              <a:gd name="connsiteY4" fmla="*/ 1353708 h 1783332"/>
              <a:gd name="connsiteX5" fmla="*/ 2412585 w 12278627"/>
              <a:gd name="connsiteY5" fmla="*/ 1353708 h 1783332"/>
              <a:gd name="connsiteX6" fmla="*/ 2392775 w 12278627"/>
              <a:gd name="connsiteY6" fmla="*/ 1390205 h 1783332"/>
              <a:gd name="connsiteX7" fmla="*/ 1653391 w 12278627"/>
              <a:gd name="connsiteY7" fmla="*/ 1783332 h 1783332"/>
              <a:gd name="connsiteX8" fmla="*/ 914008 w 12278627"/>
              <a:gd name="connsiteY8" fmla="*/ 1390205 h 1783332"/>
              <a:gd name="connsiteX9" fmla="*/ 894198 w 12278627"/>
              <a:gd name="connsiteY9" fmla="*/ 1353708 h 1783332"/>
              <a:gd name="connsiteX10" fmla="*/ 0 w 12278627"/>
              <a:gd name="connsiteY10" fmla="*/ 1353708 h 1783332"/>
              <a:gd name="connsiteX11" fmla="*/ 0 w 12278627"/>
              <a:gd name="connsiteY11" fmla="*/ 639032 h 1783332"/>
              <a:gd name="connsiteX12" fmla="*/ 802480 w 12278627"/>
              <a:gd name="connsiteY12" fmla="*/ 639032 h 1783332"/>
              <a:gd name="connsiteX13" fmla="*/ 831797 w 12278627"/>
              <a:gd name="connsiteY13" fmla="*/ 544589 h 1783332"/>
              <a:gd name="connsiteX14" fmla="*/ 1653391 w 12278627"/>
              <a:gd name="connsiteY14" fmla="*/ 0 h 178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78627" h="1783332">
                <a:moveTo>
                  <a:pt x="1653391" y="0"/>
                </a:moveTo>
                <a:cubicBezTo>
                  <a:pt x="2022732" y="0"/>
                  <a:pt x="2339624" y="224557"/>
                  <a:pt x="2474986" y="544589"/>
                </a:cubicBezTo>
                <a:lnTo>
                  <a:pt x="2504303" y="639032"/>
                </a:lnTo>
                <a:lnTo>
                  <a:pt x="12278627" y="639032"/>
                </a:lnTo>
                <a:lnTo>
                  <a:pt x="12278627" y="1353708"/>
                </a:lnTo>
                <a:lnTo>
                  <a:pt x="2412585" y="1353708"/>
                </a:lnTo>
                <a:lnTo>
                  <a:pt x="2392775" y="1390205"/>
                </a:lnTo>
                <a:cubicBezTo>
                  <a:pt x="2232536" y="1627390"/>
                  <a:pt x="1961175" y="1783332"/>
                  <a:pt x="1653391" y="1783332"/>
                </a:cubicBezTo>
                <a:cubicBezTo>
                  <a:pt x="1345608" y="1783332"/>
                  <a:pt x="1074246" y="1627390"/>
                  <a:pt x="914008" y="1390205"/>
                </a:cubicBezTo>
                <a:lnTo>
                  <a:pt x="894198" y="1353708"/>
                </a:lnTo>
                <a:lnTo>
                  <a:pt x="0" y="1353708"/>
                </a:lnTo>
                <a:lnTo>
                  <a:pt x="0" y="639032"/>
                </a:lnTo>
                <a:lnTo>
                  <a:pt x="802480" y="639032"/>
                </a:lnTo>
                <a:lnTo>
                  <a:pt x="831797" y="544589"/>
                </a:lnTo>
                <a:cubicBezTo>
                  <a:pt x="967159" y="224557"/>
                  <a:pt x="1284051" y="0"/>
                  <a:pt x="1653391" y="0"/>
                </a:cubicBezTo>
                <a:close/>
              </a:path>
            </a:pathLst>
          </a:cu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894992-D332-3737-F9C5-ECC5EC0A1BF5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086D52C-8403-1A1B-327D-4267665A4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637262E-C26E-D07F-9928-928330F0B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1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A1E4FA-379D-DBC0-3A01-AA648BA78E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2539AF-9EE6-61D8-4E42-691C14FDF3A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CDB59-446B-51B0-37C9-59A882AE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6B04-B507-8058-756A-6EF5E61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DF269-C973-203E-72F6-B2345B4EDADA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100F5BF-087B-BE58-243A-E07A2847F6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7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ABD06C-C061-C099-6672-78A5CF710A5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4CDA77-978F-9723-34A0-F791597490D0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062AF6-DDD9-81CA-21A5-F91672AFB1E9}"/>
              </a:ext>
            </a:extLst>
          </p:cNvPr>
          <p:cNvSpPr/>
          <p:nvPr userDrawn="1"/>
        </p:nvSpPr>
        <p:spPr>
          <a:xfrm>
            <a:off x="0" y="0"/>
            <a:ext cx="12192000" cy="964096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827C-5C71-C511-31F7-ACBAD7B9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DEE8-EAE5-141B-3A19-005E2975B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58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61248-1F38-7882-E061-12AAC5249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959" y="62522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n-US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B3892-E08F-584E-5642-2499BA0E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0094" y="6252287"/>
            <a:ext cx="49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90171-8136-4640-936B-73D050F84B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A1D410-927A-5C96-3CF2-216283F8D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93170" y="6064305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8B4DF"/>
        </a:buClr>
        <a:buFont typeface="Arial" panose="020B0604020202020204" pitchFamily="34" charset="0"/>
        <a:buChar char="•"/>
        <a:defRPr sz="2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24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20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1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1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ABD06C-C061-C099-6672-78A5CF710A5A}"/>
              </a:ext>
            </a:extLst>
          </p:cNvPr>
          <p:cNvSpPr/>
          <p:nvPr userDrawn="1"/>
        </p:nvSpPr>
        <p:spPr>
          <a:xfrm>
            <a:off x="0" y="6012335"/>
            <a:ext cx="12192000" cy="845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4CDA77-978F-9723-34A0-F791597490D0}"/>
              </a:ext>
            </a:extLst>
          </p:cNvPr>
          <p:cNvCxnSpPr>
            <a:cxnSpLocks/>
          </p:cNvCxnSpPr>
          <p:nvPr userDrawn="1"/>
        </p:nvCxnSpPr>
        <p:spPr>
          <a:xfrm>
            <a:off x="831285" y="6252287"/>
            <a:ext cx="0" cy="365760"/>
          </a:xfrm>
          <a:prstGeom prst="line">
            <a:avLst/>
          </a:prstGeom>
          <a:ln w="38100">
            <a:solidFill>
              <a:srgbClr val="FEC9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3062AF6-DDD9-81CA-21A5-F91672AFB1E9}"/>
              </a:ext>
            </a:extLst>
          </p:cNvPr>
          <p:cNvSpPr/>
          <p:nvPr userDrawn="1"/>
        </p:nvSpPr>
        <p:spPr>
          <a:xfrm>
            <a:off x="0" y="0"/>
            <a:ext cx="12192000" cy="964096"/>
          </a:xfrm>
          <a:prstGeom prst="rect">
            <a:avLst/>
          </a:prstGeom>
          <a:solidFill>
            <a:srgbClr val="38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6827C-5C71-C511-31F7-ACBAD7B9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78" y="174737"/>
            <a:ext cx="11047921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CDEE8-EAE5-141B-3A19-005E2975B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58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61248-1F38-7882-E061-12AAC5249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1959" y="62522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</a:t>
            </a:r>
            <a:r>
              <a:rPr lang="en-US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n-US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B3892-E08F-584E-5642-2499BA0E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0094" y="6252287"/>
            <a:ext cx="491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90171-8136-4640-936B-73D050F84B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0B8C5-B9CF-B41A-003C-1661ED87647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041" y="6076662"/>
            <a:ext cx="926360" cy="7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0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8B4DF"/>
        </a:buClr>
        <a:buFont typeface="Arial" panose="020B0604020202020204" pitchFamily="34" charset="0"/>
        <a:buChar char="•"/>
        <a:defRPr sz="2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24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20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1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8B4DF"/>
        </a:buClr>
        <a:buFont typeface="Arial" panose="020B0604020202020204" pitchFamily="34" charset="0"/>
        <a:buChar char="•"/>
        <a:defRPr sz="1800" b="0" i="0" kern="1200">
          <a:solidFill>
            <a:srgbClr val="75797C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friendmovement.org/" TargetMode="External"/><Relationship Id="rId7" Type="http://schemas.openxmlformats.org/officeDocument/2006/relationships/image" Target="../media/image39.png"/><Relationship Id="rId2" Type="http://schemas.openxmlformats.org/officeDocument/2006/relationships/hyperlink" Target="mailto:mollie@befriendmovement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97EB5-D2F0-A4A8-4F7A-2C1F74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90171-8136-4640-936B-73D050F84B4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B07BA-F68E-9561-5C01-4ACE5231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 through compassion</a:t>
            </a:r>
          </a:p>
        </p:txBody>
      </p:sp>
    </p:spTree>
    <p:extLst>
      <p:ext uri="{BB962C8B-B14F-4D97-AF65-F5344CB8AC3E}">
        <p14:creationId xmlns:p14="http://schemas.microsoft.com/office/powerpoint/2010/main" val="73160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0D24FE-640D-8C24-6FDB-16215BE3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2103560"/>
            <a:ext cx="6808887" cy="2397188"/>
          </a:xfrm>
        </p:spPr>
        <p:txBody>
          <a:bodyPr/>
          <a:lstStyle/>
          <a:p>
            <a:r>
              <a:rPr lang="en-US" sz="5400"/>
              <a:t>Can something as simple as Befriend be just what we all need?</a:t>
            </a:r>
          </a:p>
        </p:txBody>
      </p:sp>
    </p:spTree>
    <p:extLst>
      <p:ext uri="{BB962C8B-B14F-4D97-AF65-F5344CB8AC3E}">
        <p14:creationId xmlns:p14="http://schemas.microsoft.com/office/powerpoint/2010/main" val="155920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5441-F04F-CC75-6E87-D1863E104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591671"/>
            <a:ext cx="10896479" cy="211750"/>
          </a:xfrm>
        </p:spPr>
        <p:txBody>
          <a:bodyPr/>
          <a:lstStyle/>
          <a:p>
            <a:pPr algn="ctr"/>
            <a:r>
              <a:rPr lang="en-US" b="1" dirty="0"/>
              <a:t>Core Principles of Befriend -  A Sense of Belonging</a:t>
            </a:r>
            <a:br>
              <a:rPr lang="en-US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5C61-2E12-89E3-9697-30BAB062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59" y="1380565"/>
            <a:ext cx="9594851" cy="4476537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3000" dirty="0">
                <a:solidFill>
                  <a:schemeClr val="tx2"/>
                </a:solidFill>
                <a:cs typeface="Times New Roman" panose="02020603050405020304" pitchFamily="18" charset="0"/>
              </a:rPr>
              <a:t>Be </a:t>
            </a:r>
            <a:r>
              <a:rPr lang="en-US" sz="3000" b="1" dirty="0">
                <a:solidFill>
                  <a:srgbClr val="4CC8F3"/>
                </a:solidFill>
                <a:cs typeface="Times New Roman" panose="02020603050405020304" pitchFamily="18" charset="0"/>
              </a:rPr>
              <a:t>curious</a:t>
            </a:r>
            <a:r>
              <a:rPr lang="en-US" sz="3000" dirty="0">
                <a:solidFill>
                  <a:schemeClr val="tx2"/>
                </a:solidFill>
                <a:cs typeface="Times New Roman" panose="02020603050405020304" pitchFamily="18" charset="0"/>
              </a:rPr>
              <a:t> &amp; open-hearted.</a:t>
            </a:r>
          </a:p>
          <a:p>
            <a:pPr>
              <a:spcBef>
                <a:spcPts val="1800"/>
              </a:spcBef>
            </a:pPr>
            <a:r>
              <a:rPr lang="en-US" sz="3000" dirty="0">
                <a:solidFill>
                  <a:schemeClr val="tx2"/>
                </a:solidFill>
                <a:cs typeface="Times New Roman" panose="02020603050405020304" pitchFamily="18" charset="0"/>
              </a:rPr>
              <a:t>Show up, get closer &amp; meet people where they are.</a:t>
            </a:r>
          </a:p>
          <a:p>
            <a:pPr>
              <a:spcBef>
                <a:spcPts val="1800"/>
              </a:spcBef>
            </a:pPr>
            <a:r>
              <a:rPr lang="en-US" sz="3000" dirty="0">
                <a:cs typeface="Times New Roman" panose="02020603050405020304" pitchFamily="18" charset="0"/>
              </a:rPr>
              <a:t>It’s ok to be uncomfortable; embrace the uncertainty. </a:t>
            </a:r>
          </a:p>
          <a:p>
            <a:pPr>
              <a:spcBef>
                <a:spcPts val="1800"/>
              </a:spcBef>
            </a:pPr>
            <a:r>
              <a:rPr lang="en-US" sz="3000" dirty="0">
                <a:cs typeface="Times New Roman" panose="02020603050405020304" pitchFamily="18" charset="0"/>
              </a:rPr>
              <a:t>Learn, grow &amp; change for the better.</a:t>
            </a:r>
          </a:p>
          <a:p>
            <a:pPr>
              <a:spcBef>
                <a:spcPts val="1800"/>
              </a:spcBef>
            </a:pPr>
            <a:r>
              <a:rPr lang="en-US" sz="3000" dirty="0">
                <a:cs typeface="Times New Roman" panose="02020603050405020304" pitchFamily="18" charset="0"/>
              </a:rPr>
              <a:t>Celebrate our common humanity.</a:t>
            </a:r>
          </a:p>
          <a:p>
            <a:pPr>
              <a:spcBef>
                <a:spcPts val="1800"/>
              </a:spcBef>
            </a:pPr>
            <a:r>
              <a:rPr lang="en-US" sz="3000" dirty="0">
                <a:cs typeface="Times New Roman" panose="02020603050405020304" pitchFamily="18" charset="0"/>
              </a:rPr>
              <a:t>Realize at our core </a:t>
            </a:r>
            <a:r>
              <a:rPr lang="en-US" sz="3000" b="1" dirty="0">
                <a:solidFill>
                  <a:srgbClr val="82BE42"/>
                </a:solidFill>
                <a:cs typeface="Times New Roman" panose="02020603050405020304" pitchFamily="18" charset="0"/>
              </a:rPr>
              <a:t>we are all more alike than different </a:t>
            </a:r>
            <a:r>
              <a:rPr lang="en-US" sz="3000" dirty="0">
                <a:cs typeface="Times New Roman" panose="02020603050405020304" pitchFamily="18" charset="0"/>
              </a:rPr>
              <a:t>while honoring the beauty of our </a:t>
            </a:r>
            <a:r>
              <a:rPr lang="en-US" sz="3000" dirty="0" err="1">
                <a:cs typeface="Times New Roman" panose="02020603050405020304" pitchFamily="18" charset="0"/>
              </a:rPr>
              <a:t>uniquenesses</a:t>
            </a:r>
            <a:endParaRPr lang="en-US" sz="3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7C99C-BD2B-C35B-B1FE-78EE9E31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9F6D4-548A-0FA7-DFF5-677B9E011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2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3AB5-98BE-C6F1-E540-56BC440A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3485562"/>
            <a:ext cx="6808887" cy="12944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 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4800"/>
              <a:t>How do I get closer to someone different from myself?</a:t>
            </a:r>
          </a:p>
        </p:txBody>
      </p:sp>
    </p:spTree>
    <p:extLst>
      <p:ext uri="{BB962C8B-B14F-4D97-AF65-F5344CB8AC3E}">
        <p14:creationId xmlns:p14="http://schemas.microsoft.com/office/powerpoint/2010/main" val="1705495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CCAC-F0C6-0E67-A0B2-5A559AC0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Befriend’s</a:t>
            </a:r>
            <a:r>
              <a:rPr lang="en-US" b="1" dirty="0"/>
              <a:t> Continuum of Compassionate Change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4789E-1133-5C7C-F5A8-46025778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416EF-ED17-C0AF-ACE9-D72C7FB0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D86FA-2DDA-8589-049F-621A2130F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857" y="2953756"/>
            <a:ext cx="11046390" cy="19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6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1394-95A3-7739-CDC0-4E006653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Follow Befriend on Instagram @</a:t>
            </a:r>
            <a:r>
              <a:rPr lang="en-US" b="1" dirty="0" err="1"/>
              <a:t>befriend.movement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7C471-27EA-510E-E82C-19A07453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A9946-17E3-93B3-B19E-E4B50155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FCB4E0-41A2-2840-927F-90E334816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1946" y="1266293"/>
            <a:ext cx="4664949" cy="466494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C12707-A0D4-44D7-A6B7-F04A9A55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85" y="1167438"/>
            <a:ext cx="4664949" cy="46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2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205ED-073A-1D53-A407-AC817CBC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2BCD6-2515-637A-10CD-4508D65A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FD8F-4301-804D-A996-C049A7312D5E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BE9CB-1316-1792-5730-992BE92314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925" y="1449276"/>
            <a:ext cx="3126259" cy="3188043"/>
          </a:xfrm>
        </p:spPr>
        <p:txBody>
          <a:bodyPr/>
          <a:lstStyle/>
          <a:p>
            <a:pPr algn="ctr"/>
            <a:r>
              <a:rPr lang="en-US" sz="2800" b="1" dirty="0"/>
              <a:t>  </a:t>
            </a:r>
            <a:r>
              <a:rPr lang="en-US" sz="4000" b="1" dirty="0"/>
              <a:t>Acts of Kindness</a:t>
            </a:r>
          </a:p>
        </p:txBody>
      </p:sp>
      <p:pic>
        <p:nvPicPr>
          <p:cNvPr id="12" name="Content Placeholder 11" descr="A picture containing tree, outdoor, green, bin&#10;&#10;Description automatically generated">
            <a:extLst>
              <a:ext uri="{FF2B5EF4-FFF2-40B4-BE49-F238E27FC236}">
                <a16:creationId xmlns:a16="http://schemas.microsoft.com/office/drawing/2014/main" id="{6981D1DB-B1DA-0CEE-6D9F-37C42605876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rot="5400000">
            <a:off x="2829008" y="1306573"/>
            <a:ext cx="4635500" cy="3476625"/>
          </a:xfr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8" name="Content Placeholder 7" descr="A picture containing plant, flower, fresh, arranged&#10;&#10;Description automatically generated">
            <a:extLst>
              <a:ext uri="{FF2B5EF4-FFF2-40B4-BE49-F238E27FC236}">
                <a16:creationId xmlns:a16="http://schemas.microsoft.com/office/drawing/2014/main" id="{998D1F6F-B8EA-751D-B650-C011F1B244F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 rot="5400000">
            <a:off x="7066226" y="1305779"/>
            <a:ext cx="4632325" cy="3475038"/>
          </a:xfrm>
          <a:ln w="3810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012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3E4F878-2778-416B-4CAB-F1F17E8F1A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3176" y="1096667"/>
            <a:ext cx="3512173" cy="468824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EF17D9-AA06-3521-B139-F80FCD0BB6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878" y="174737"/>
            <a:ext cx="11142410" cy="898352"/>
          </a:xfrm>
        </p:spPr>
        <p:txBody>
          <a:bodyPr/>
          <a:lstStyle/>
          <a:p>
            <a:pPr algn="ctr"/>
            <a:r>
              <a:rPr lang="en-US" b="1" dirty="0"/>
              <a:t>Befriend Kindness Pop-ups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66A84-658A-2186-4C73-0851AD7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3A9B0-B185-F444-4851-7B98E82F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C0B3C6-32A2-39E5-E56D-2D44C1EF6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047" y="1096666"/>
            <a:ext cx="3516183" cy="468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9833A5-4CFE-641A-E7ED-63DDAE62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101B9-0EA6-CD57-280E-60191C06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15DFD-B409-54FF-80C1-978C0D53E982}"/>
              </a:ext>
            </a:extLst>
          </p:cNvPr>
          <p:cNvSpPr txBox="1"/>
          <p:nvPr/>
        </p:nvSpPr>
        <p:spPr>
          <a:xfrm>
            <a:off x="0" y="2075937"/>
            <a:ext cx="2424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Befriend  </a:t>
            </a:r>
            <a:b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Walks: Sharing our Stories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6" name="Content Placeholder 3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8A0A214-500C-D2AF-7938-59DEA0932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332325" y="489447"/>
            <a:ext cx="5097090" cy="4913647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1183087-B207-E8C8-BF6A-F21C3871B4E2}"/>
              </a:ext>
            </a:extLst>
          </p:cNvPr>
          <p:cNvGrpSpPr/>
          <p:nvPr/>
        </p:nvGrpSpPr>
        <p:grpSpPr>
          <a:xfrm>
            <a:off x="7998932" y="397727"/>
            <a:ext cx="2332786" cy="5097089"/>
            <a:chOff x="7637409" y="460715"/>
            <a:chExt cx="2332786" cy="5097089"/>
          </a:xfrm>
        </p:grpSpPr>
        <p:pic>
          <p:nvPicPr>
            <p:cNvPr id="7" name="Content Placeholder 11" descr="A picture containing tree, outdoor&#10;&#10;Description automatically generated">
              <a:extLst>
                <a:ext uri="{FF2B5EF4-FFF2-40B4-BE49-F238E27FC236}">
                  <a16:creationId xmlns:a16="http://schemas.microsoft.com/office/drawing/2014/main" id="{5EF582B4-B18D-807E-4469-527A090D4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593288" y="504836"/>
              <a:ext cx="2421028" cy="2332786"/>
            </a:xfrm>
            <a:prstGeom prst="rect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</p:pic>
        <p:pic>
          <p:nvPicPr>
            <p:cNvPr id="8" name="Picture 7" descr="A group of people pos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030267E-C3D3-2674-7183-E41844B03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7409" y="3136776"/>
              <a:ext cx="2332786" cy="2421028"/>
            </a:xfrm>
            <a:prstGeom prst="rect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47584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7C20-8FB6-16FB-53E9-3C77005C1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712156" cy="667871"/>
          </a:xfrm>
        </p:spPr>
        <p:txBody>
          <a:bodyPr>
            <a:normAutofit fontScale="90000"/>
          </a:bodyPr>
          <a:lstStyle/>
          <a:p>
            <a:r>
              <a:rPr lang="en-US" dirty="0"/>
              <a:t>Gat</a:t>
            </a:r>
          </a:p>
        </p:txBody>
      </p:sp>
      <p:pic>
        <p:nvPicPr>
          <p:cNvPr id="8" name="Picture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FEA8AD-895C-7FB0-F0C6-AABA953A2F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76" r="7176"/>
          <a:stretch>
            <a:fillRect/>
          </a:stretch>
        </p:blipFill>
        <p:spPr>
          <a:xfrm>
            <a:off x="2133600" y="1125977"/>
            <a:ext cx="7555196" cy="496306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876DD-94D6-9352-AEE9-3858CF9D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8189" y="6089038"/>
            <a:ext cx="8442430" cy="632438"/>
          </a:xfrm>
        </p:spPr>
        <p:txBody>
          <a:bodyPr/>
          <a:lstStyle/>
          <a:p>
            <a:r>
              <a:rPr lang="en-US" dirty="0"/>
              <a:t>connection through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3FBA-AA61-E24E-094C-D8EFEE20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FD8F-4301-804D-A996-C049A7312D5E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287BB-390F-B9D1-1C4E-12AAAD7ADE3D}"/>
              </a:ext>
            </a:extLst>
          </p:cNvPr>
          <p:cNvSpPr txBox="1"/>
          <p:nvPr/>
        </p:nvSpPr>
        <p:spPr>
          <a:xfrm>
            <a:off x="1533235" y="184187"/>
            <a:ext cx="9843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Befriend Gather  - YMCA Welcome Center </a:t>
            </a:r>
            <a:r>
              <a:rPr lang="en-US" sz="2800" dirty="0">
                <a:solidFill>
                  <a:schemeClr val="bg1"/>
                </a:solidFill>
              </a:rPr>
              <a:t>	  </a:t>
            </a:r>
            <a:r>
              <a:rPr lang="en-US" dirty="0">
                <a:solidFill>
                  <a:schemeClr val="bg1"/>
                </a:solidFill>
              </a:rPr>
              <a:t>April 2022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66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646235-FE63-AC2F-4886-5D6B10D0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0980E-A61A-4A82-BC11-BD3559D7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D623F06-4B2D-F94D-DCA3-DCDC41E7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8877" y="1649349"/>
            <a:ext cx="4745737" cy="3559304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9" name="Picture 8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EA05BE0-8AD4-CC23-48EE-EF6AE9B14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37387" y="1649349"/>
            <a:ext cx="4745736" cy="3559302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F4D99-D98D-5A75-81EC-E8C341616AED}"/>
              </a:ext>
            </a:extLst>
          </p:cNvPr>
          <p:cNvSpPr txBox="1"/>
          <p:nvPr/>
        </p:nvSpPr>
        <p:spPr>
          <a:xfrm>
            <a:off x="340094" y="240588"/>
            <a:ext cx="11063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Befriend Gathers, Clean-ups &amp; other Special Events</a:t>
            </a:r>
          </a:p>
        </p:txBody>
      </p:sp>
    </p:spTree>
    <p:extLst>
      <p:ext uri="{BB962C8B-B14F-4D97-AF65-F5344CB8AC3E}">
        <p14:creationId xmlns:p14="http://schemas.microsoft.com/office/powerpoint/2010/main" val="253026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E127-71A0-476A-5771-CA7CE42D9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416" y="2103559"/>
            <a:ext cx="6808887" cy="1294446"/>
          </a:xfrm>
        </p:spPr>
        <p:txBody>
          <a:bodyPr/>
          <a:lstStyle/>
          <a:p>
            <a:r>
              <a:rPr lang="en-US" dirty="0"/>
              <a:t>A Befriend Moment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BBC06-DA0F-1800-0C84-9A5299FFD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7415" y="3398005"/>
            <a:ext cx="7016443" cy="24828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Thank you to the YMCA’s </a:t>
            </a:r>
            <a:r>
              <a:rPr lang="en-US" sz="2800" dirty="0">
                <a:solidFill>
                  <a:srgbClr val="FEC907"/>
                </a:solidFill>
              </a:rPr>
              <a:t>Lisa Ramirez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EC907"/>
                </a:solidFill>
              </a:rPr>
              <a:t>Abby Rogers </a:t>
            </a:r>
            <a:r>
              <a:rPr lang="en-US" sz="2800" dirty="0"/>
              <a:t>who believed in Befriend from the early days  … March 2020</a:t>
            </a:r>
            <a:r>
              <a:rPr lang="en-US" sz="3400" dirty="0"/>
              <a:t>	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And to </a:t>
            </a:r>
            <a:r>
              <a:rPr lang="en-US" sz="2800" dirty="0">
                <a:solidFill>
                  <a:srgbClr val="FEC907"/>
                </a:solidFill>
              </a:rPr>
              <a:t>Reggie Gordon </a:t>
            </a:r>
            <a:r>
              <a:rPr lang="en-US" sz="2800" dirty="0"/>
              <a:t>for his support from Day 1 … December 2017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9543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152F-731D-8002-4A7F-7954BC6A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Friendships are created organically.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70C61-0819-138F-676A-B574CE27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CA4F4-FB4A-16F6-D73E-1BA30490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20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11A6437-1D47-EA51-7350-9513E37AD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4463" y="1073151"/>
            <a:ext cx="4794249" cy="4794249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F154E8A-3F7B-1E7C-F4BC-B958BE6269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12679" y="1073151"/>
            <a:ext cx="4841119" cy="4831034"/>
          </a:xfrm>
        </p:spPr>
      </p:pic>
    </p:spTree>
    <p:extLst>
      <p:ext uri="{BB962C8B-B14F-4D97-AF65-F5344CB8AC3E}">
        <p14:creationId xmlns:p14="http://schemas.microsoft.com/office/powerpoint/2010/main" val="2107170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801F8B-6DDA-5690-B9A3-BC5F6D19682E}"/>
              </a:ext>
            </a:extLst>
          </p:cNvPr>
          <p:cNvSpPr/>
          <p:nvPr/>
        </p:nvSpPr>
        <p:spPr>
          <a:xfrm>
            <a:off x="-88490" y="2542032"/>
            <a:ext cx="12368981" cy="731520"/>
          </a:xfrm>
          <a:prstGeom prst="rect">
            <a:avLst/>
          </a:prstGeom>
          <a:gradFill>
            <a:gsLst>
              <a:gs pos="16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glow rad="1016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A89E9E-491E-DA0C-2012-3F50219B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1959" y="6252287"/>
            <a:ext cx="4114800" cy="365125"/>
          </a:xfrm>
        </p:spPr>
        <p:txBody>
          <a:bodyPr/>
          <a:lstStyle/>
          <a:p>
            <a:r>
              <a:rPr lang="en-US"/>
              <a:t>connection through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DA0FA-A6CF-A714-094E-CBB6169F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0094" y="6252287"/>
            <a:ext cx="491192" cy="365125"/>
          </a:xfrm>
        </p:spPr>
        <p:txBody>
          <a:bodyPr/>
          <a:lstStyle/>
          <a:p>
            <a:fld id="{1DE90171-8136-4640-936B-73D050F84B4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F8FCF-1173-960C-692F-E7B6C9018541}"/>
              </a:ext>
            </a:extLst>
          </p:cNvPr>
          <p:cNvSpPr txBox="1"/>
          <p:nvPr/>
        </p:nvSpPr>
        <p:spPr>
          <a:xfrm>
            <a:off x="497409" y="2676959"/>
            <a:ext cx="355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8B4DF"/>
                </a:solidFill>
                <a:latin typeface="Corbel" panose="020B0503020204020204" pitchFamily="34" charset="0"/>
              </a:rPr>
              <a:t>Ed</a:t>
            </a:r>
            <a:r>
              <a:rPr lang="en-US" sz="2400" dirty="0">
                <a:solidFill>
                  <a:srgbClr val="75797C"/>
                </a:solidFill>
                <a:latin typeface="Corbel" panose="020B0503020204020204" pitchFamily="34" charset="0"/>
              </a:rPr>
              <a:t> in his own words…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233115-8501-F657-EA38-8B1A824994E8}"/>
              </a:ext>
            </a:extLst>
          </p:cNvPr>
          <p:cNvSpPr txBox="1"/>
          <p:nvPr/>
        </p:nvSpPr>
        <p:spPr>
          <a:xfrm>
            <a:off x="4375354" y="5210650"/>
            <a:ext cx="711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>
                <a:solidFill>
                  <a:schemeClr val="bg1"/>
                </a:solidFill>
                <a:latin typeface="Corbel" panose="020B0503020204020204" pitchFamily="34" charset="0"/>
              </a:rPr>
              <a:t>How we met     •     Befriend is a lifestyle</a:t>
            </a:r>
          </a:p>
        </p:txBody>
      </p:sp>
      <p:pic>
        <p:nvPicPr>
          <p:cNvPr id="6" name="Ed-full draft-01A.mp4" descr="Ed-full draft-01A.mp4">
            <a:hlinkClick r:id="" action="ppaction://media"/>
            <a:extLst>
              <a:ext uri="{FF2B5EF4-FFF2-40B4-BE49-F238E27FC236}">
                <a16:creationId xmlns:a16="http://schemas.microsoft.com/office/drawing/2014/main" id="{63A54F4C-A3DE-0D79-A583-2C61C73B0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4980" y="905697"/>
            <a:ext cx="7118553" cy="40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6CB3-67CE-7371-8EA2-FF0F5605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4" y="0"/>
            <a:ext cx="11189436" cy="1220868"/>
          </a:xfrm>
        </p:spPr>
        <p:txBody>
          <a:bodyPr/>
          <a:lstStyle/>
          <a:p>
            <a:pPr algn="ctr"/>
            <a:r>
              <a:rPr lang="en-US" sz="3200" b="1" dirty="0"/>
              <a:t>The Ripple Effects of Befriend in Richmond, VA, </a:t>
            </a:r>
            <a:br>
              <a:rPr lang="en-US" sz="3200" dirty="0"/>
            </a:br>
            <a:r>
              <a:rPr lang="en-US" sz="3200" b="1" dirty="0"/>
              <a:t>the USA &amp; the World!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5BC54F-85EF-3CE0-A9ED-F38BE3324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920" y="748884"/>
            <a:ext cx="7273783" cy="908350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ED671-1632-93EE-80C4-27E7707E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85F4E-B7A9-2BB3-AE88-886FD37D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20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711F-BB84-7ADE-5925-30E08F6A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76" y="307097"/>
            <a:ext cx="11047921" cy="685800"/>
          </a:xfrm>
        </p:spPr>
        <p:txBody>
          <a:bodyPr/>
          <a:lstStyle/>
          <a:p>
            <a:pPr algn="ctr"/>
            <a:r>
              <a:rPr lang="en-US" b="1" dirty="0"/>
              <a:t>The Ripple Effects are all over the United States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420852C-42E6-7782-5EEF-9C85367AB5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684" y="995576"/>
            <a:ext cx="3652144" cy="486952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05F92-5FA2-6588-6ADB-6E6D08F5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16730-097C-5BF5-8344-0B8F2F01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1FD203-9FB5-81AF-C2B9-E139A032C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53" y="1318155"/>
            <a:ext cx="4546948" cy="454694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20F4565-B415-AEB0-129F-C8C56BBE0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>
            <a:off x="9303310" y="8104340"/>
            <a:ext cx="116263" cy="75459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71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1412-D67B-00BB-AB83-ACA21BBA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Befriend in South Africa, Morocco &amp; more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80BDA7-39F1-FEF7-03F6-3F7634419F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6654" y="1114070"/>
            <a:ext cx="3618766" cy="482502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59C36B3-5066-9E73-5304-FB04041F0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3452" y="1717199"/>
            <a:ext cx="4825022" cy="361876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65812-533C-BB9F-5AE2-CA12D858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B4208-18E7-20EC-9BCE-EF5E705B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87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16B97-C151-7990-6437-47D3496D2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485C-1FE3-1D10-92C9-788FB23B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2103560"/>
            <a:ext cx="6808887" cy="822520"/>
          </a:xfrm>
        </p:spPr>
        <p:txBody>
          <a:bodyPr/>
          <a:lstStyle/>
          <a:p>
            <a:r>
              <a:rPr lang="en-US" dirty="0"/>
              <a:t>Creating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DA28E-393C-7B0A-808C-8427A61AB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1956" y="2926080"/>
            <a:ext cx="6750476" cy="2490637"/>
          </a:xfrm>
        </p:spPr>
        <p:txBody>
          <a:bodyPr/>
          <a:lstStyle/>
          <a:p>
            <a:r>
              <a:rPr lang="en-US" sz="2800" dirty="0"/>
              <a:t>The human connections of Befriend are examples of  SOCIAL CAPITAL helping people and communities to thrive</a:t>
            </a:r>
            <a:r>
              <a:rPr lang="en-US" sz="32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C856E-7EAC-6CFF-1877-999D76BEA32E}"/>
              </a:ext>
            </a:extLst>
          </p:cNvPr>
          <p:cNvSpPr txBox="1"/>
          <p:nvPr/>
        </p:nvSpPr>
        <p:spPr>
          <a:xfrm>
            <a:off x="5171956" y="5002306"/>
            <a:ext cx="6808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Both sides of the friendship are transformed and our city collectively strengthens including   GENERATIONAL benefits &amp; a feeling of being  part of something BIGGER THAN YOURSELF.</a:t>
            </a:r>
          </a:p>
        </p:txBody>
      </p:sp>
    </p:spTree>
    <p:extLst>
      <p:ext uri="{BB962C8B-B14F-4D97-AF65-F5344CB8AC3E}">
        <p14:creationId xmlns:p14="http://schemas.microsoft.com/office/powerpoint/2010/main" val="1088623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127A-1C61-173C-BCDF-43A61510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518" y="2256030"/>
            <a:ext cx="7090738" cy="1141975"/>
          </a:xfrm>
        </p:spPr>
        <p:txBody>
          <a:bodyPr/>
          <a:lstStyle/>
          <a:p>
            <a:r>
              <a:rPr lang="en-US" sz="5400" dirty="0"/>
              <a:t>Science-based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F0B40-4F3A-FEC6-8291-045F3D8DA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8518" y="3459996"/>
            <a:ext cx="7090738" cy="2541493"/>
          </a:xfrm>
        </p:spPr>
        <p:txBody>
          <a:bodyPr/>
          <a:lstStyle/>
          <a:p>
            <a:r>
              <a:rPr lang="en-US" sz="2800" dirty="0"/>
              <a:t>Social Capital:  Dr. Raj Chetty, Harvard</a:t>
            </a:r>
          </a:p>
          <a:p>
            <a:r>
              <a:rPr lang="en-US" sz="2800" dirty="0"/>
              <a:t>Moral Elevation: Dr. Jonathan Haidt, NYU</a:t>
            </a:r>
          </a:p>
          <a:p>
            <a:r>
              <a:rPr lang="en-US" sz="2800" dirty="0"/>
              <a:t>Compassion:  Dr. James Doty, Stanford</a:t>
            </a:r>
          </a:p>
          <a:p>
            <a:r>
              <a:rPr lang="en-US" sz="2800" dirty="0"/>
              <a:t>Nature:  Dr. Gretchen Daily, Stanford </a:t>
            </a:r>
          </a:p>
        </p:txBody>
      </p:sp>
    </p:spTree>
    <p:extLst>
      <p:ext uri="{BB962C8B-B14F-4D97-AF65-F5344CB8AC3E}">
        <p14:creationId xmlns:p14="http://schemas.microsoft.com/office/powerpoint/2010/main" val="248732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4F80BF-BEF4-F534-77F4-5CFD1F30F2EE}"/>
              </a:ext>
            </a:extLst>
          </p:cNvPr>
          <p:cNvSpPr/>
          <p:nvPr/>
        </p:nvSpPr>
        <p:spPr>
          <a:xfrm>
            <a:off x="0" y="0"/>
            <a:ext cx="12192000" cy="5982789"/>
          </a:xfrm>
          <a:prstGeom prst="rect">
            <a:avLst/>
          </a:prstGeom>
          <a:solidFill>
            <a:srgbClr val="4CC8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322F9B-1562-560C-92B9-2AB73782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E1DD9-E9AA-E9E1-C49B-B9107B8B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81EA1453-366B-938D-97E0-E28CDCED7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3496" y="1116874"/>
            <a:ext cx="5795149" cy="3749040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0645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D057E-DECC-B9D4-FCD3-A98E73A6F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8BDE-E760-4480-047B-D64234F91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59" y="1111624"/>
            <a:ext cx="9958770" cy="4769223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Learn about Richmond’s Past, Present &amp; Future</a:t>
            </a:r>
          </a:p>
          <a:p>
            <a:pPr>
              <a:spcBef>
                <a:spcPts val="1800"/>
              </a:spcBef>
            </a:pPr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Hear many people’s stories </a:t>
            </a:r>
          </a:p>
          <a:p>
            <a:pPr>
              <a:spcBef>
                <a:spcPts val="1800"/>
              </a:spcBef>
            </a:pPr>
            <a:r>
              <a:rPr lang="en-US" dirty="0">
                <a:cs typeface="Times New Roman" panose="02020603050405020304" pitchFamily="18" charset="0"/>
              </a:rPr>
              <a:t>Learn about the RVA Rising Regional Initiative &amp; more</a:t>
            </a:r>
          </a:p>
          <a:p>
            <a:pPr>
              <a:spcBef>
                <a:spcPts val="1800"/>
              </a:spcBef>
            </a:pPr>
            <a:r>
              <a:rPr lang="en-US" dirty="0">
                <a:cs typeface="Times New Roman" panose="02020603050405020304" pitchFamily="18" charset="0"/>
              </a:rPr>
              <a:t>Let’s consider these questions:</a:t>
            </a:r>
            <a:endParaRPr lang="en-US" b="1" dirty="0">
              <a:solidFill>
                <a:srgbClr val="82BE42"/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4000" b="1" dirty="0">
                <a:solidFill>
                  <a:srgbClr val="82BE42"/>
                </a:solidFill>
                <a:cs typeface="Times New Roman" panose="02020603050405020304" pitchFamily="18" charset="0"/>
              </a:rPr>
              <a:t>What gives you HOPE?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4000" b="1" dirty="0">
                <a:solidFill>
                  <a:srgbClr val="82BE42"/>
                </a:solidFill>
                <a:cs typeface="Times New Roman" panose="02020603050405020304" pitchFamily="18" charset="0"/>
              </a:rPr>
              <a:t>What can you do to make the world a better place for all?</a:t>
            </a:r>
          </a:p>
          <a:p>
            <a:pPr>
              <a:spcBef>
                <a:spcPts val="1800"/>
              </a:spcBef>
            </a:pPr>
            <a:endParaRPr lang="en-US" sz="30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0308A-10F3-81D1-53CB-C00130C6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DE5B9-3B72-C3A6-A751-04D4AD53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6F65A6D-E628-EA6A-C211-078C306C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Rising Together</a:t>
            </a:r>
          </a:p>
        </p:txBody>
      </p:sp>
    </p:spTree>
    <p:extLst>
      <p:ext uri="{BB962C8B-B14F-4D97-AF65-F5344CB8AC3E}">
        <p14:creationId xmlns:p14="http://schemas.microsoft.com/office/powerpoint/2010/main" val="69049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F03F-7993-1B61-A979-0E934056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Call to Action – Three Simple Ways to Connect Today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14358-C836-42D2-EB64-BFE08886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C0400-6418-730B-7107-FE641ECF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29E92-325E-0449-573F-6E4CBF3F4E81}"/>
              </a:ext>
            </a:extLst>
          </p:cNvPr>
          <p:cNvSpPr txBox="1"/>
          <p:nvPr/>
        </p:nvSpPr>
        <p:spPr>
          <a:xfrm>
            <a:off x="1650380" y="1962615"/>
            <a:ext cx="50458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5797C"/>
                </a:solidFill>
              </a:rPr>
              <a:t>Smile &amp; say hello to a new friend.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AEB48-BA52-C039-5A8A-150DAAC091F0}"/>
              </a:ext>
            </a:extLst>
          </p:cNvPr>
          <p:cNvSpPr txBox="1"/>
          <p:nvPr/>
        </p:nvSpPr>
        <p:spPr>
          <a:xfrm>
            <a:off x="1650380" y="2988527"/>
            <a:ext cx="800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5797C"/>
                </a:solidFill>
              </a:rPr>
              <a:t>Follow Befriend on Instagram </a:t>
            </a:r>
            <a:r>
              <a:rPr lang="en-US" sz="2800">
                <a:solidFill>
                  <a:srgbClr val="38B4DF"/>
                </a:solidFill>
              </a:rPr>
              <a:t>@</a:t>
            </a:r>
            <a:r>
              <a:rPr lang="en-US" sz="2800" err="1">
                <a:solidFill>
                  <a:srgbClr val="38B4DF"/>
                </a:solidFill>
              </a:rPr>
              <a:t>befriend.movement</a:t>
            </a:r>
            <a:r>
              <a:rPr lang="en-US" sz="2800">
                <a:solidFill>
                  <a:srgbClr val="38B4D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D698A-865B-E40D-60DD-AFF84F0B8FBA}"/>
              </a:ext>
            </a:extLst>
          </p:cNvPr>
          <p:cNvSpPr txBox="1"/>
          <p:nvPr/>
        </p:nvSpPr>
        <p:spPr>
          <a:xfrm>
            <a:off x="1632450" y="4003412"/>
            <a:ext cx="84945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5797C"/>
                </a:solidFill>
              </a:rPr>
              <a:t>Experience a Befriend event. </a:t>
            </a:r>
          </a:p>
          <a:p>
            <a:r>
              <a:rPr lang="en-US" sz="2400" dirty="0">
                <a:solidFill>
                  <a:srgbClr val="38B4DF"/>
                </a:solidFill>
              </a:rPr>
              <a:t>Today:  Sticky Note Art Installation &amp; Kindness Pop-up</a:t>
            </a:r>
          </a:p>
          <a:p>
            <a:r>
              <a:rPr lang="en-US" sz="2400" dirty="0">
                <a:solidFill>
                  <a:srgbClr val="38B4DF"/>
                </a:solidFill>
              </a:rPr>
              <a:t>Thurs., Oct. 23 5:45-6:45pm:  Befriend Walk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93A74-BD6A-6AE5-8E5C-A39EC822EA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86" y="2862144"/>
            <a:ext cx="694267" cy="694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10FE18-7197-C2A6-8DC2-37585F55F940}"/>
              </a:ext>
            </a:extLst>
          </p:cNvPr>
          <p:cNvSpPr txBox="1"/>
          <p:nvPr/>
        </p:nvSpPr>
        <p:spPr>
          <a:xfrm>
            <a:off x="774726" y="1798478"/>
            <a:ext cx="875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😄</a:t>
            </a:r>
            <a:endParaRPr lang="en-US" sz="5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71DCE2-38F9-F784-4311-9BB5BA2A6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27" y="4094262"/>
            <a:ext cx="848031" cy="6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13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7A4C-319A-A447-C7BB-D9915124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Befriend’s</a:t>
            </a:r>
            <a:r>
              <a:rPr lang="en-US" b="1" dirty="0"/>
              <a:t> 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D7F9-B196-9F13-5A63-25FE5243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1" y="2544416"/>
            <a:ext cx="8183879" cy="2289583"/>
          </a:xfrm>
        </p:spPr>
        <p:txBody>
          <a:bodyPr>
            <a:noAutofit/>
          </a:bodyPr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200" b="1">
                <a:solidFill>
                  <a:srgbClr val="38B4DF"/>
                </a:solidFill>
                <a:cs typeface="Times New Roman" panose="02020603050405020304" pitchFamily="18" charset="0"/>
              </a:rPr>
              <a:t>Befriend</a:t>
            </a:r>
            <a:r>
              <a:rPr lang="en-US" sz="3200">
                <a:cs typeface="Times New Roman" panose="02020603050405020304" pitchFamily="18" charset="0"/>
              </a:rPr>
              <a:t> inspires a lifestyle of </a:t>
            </a:r>
            <a:br>
              <a:rPr lang="en-US" sz="3200"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4CC8F3"/>
                </a:solidFill>
                <a:cs typeface="Times New Roman" panose="02020603050405020304" pitchFamily="18" charset="0"/>
              </a:rPr>
              <a:t>curiosity</a:t>
            </a:r>
            <a:r>
              <a:rPr lang="en-US" sz="3200">
                <a:cs typeface="Times New Roman" panose="02020603050405020304" pitchFamily="18" charset="0"/>
              </a:rPr>
              <a:t>, </a:t>
            </a:r>
            <a:r>
              <a:rPr lang="en-US" sz="3200">
                <a:solidFill>
                  <a:srgbClr val="82BE42"/>
                </a:solidFill>
                <a:cs typeface="Times New Roman" panose="02020603050405020304" pitchFamily="18" charset="0"/>
              </a:rPr>
              <a:t>connection</a:t>
            </a:r>
            <a:r>
              <a:rPr lang="en-US" sz="3200">
                <a:cs typeface="Times New Roman" panose="02020603050405020304" pitchFamily="18" charset="0"/>
              </a:rPr>
              <a:t>, and </a:t>
            </a:r>
            <a:r>
              <a:rPr lang="en-US" sz="3200">
                <a:solidFill>
                  <a:srgbClr val="FEC907"/>
                </a:solidFill>
                <a:cs typeface="Times New Roman" panose="02020603050405020304" pitchFamily="18" charset="0"/>
              </a:rPr>
              <a:t>compassion</a:t>
            </a:r>
            <a:r>
              <a:rPr lang="en-US" sz="3200">
                <a:cs typeface="Times New Roman" panose="02020603050405020304" pitchFamily="18" charset="0"/>
              </a:rPr>
              <a:t> for all.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E6A18-C675-AA34-0C4D-7FD78FB4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EBF37-B775-E376-8801-2A5C1037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86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EEA11C-03DF-C7F1-3686-ABEB68C5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65"/>
            <a:ext cx="11862486" cy="777872"/>
          </a:xfrm>
        </p:spPr>
        <p:txBody>
          <a:bodyPr/>
          <a:lstStyle/>
          <a:p>
            <a:pPr algn="ctr"/>
            <a:r>
              <a:rPr lang="en-US" b="1" dirty="0"/>
              <a:t>For more information on Befriend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8876-CF57-0846-8CD8-85B3169A5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07" y="1976382"/>
            <a:ext cx="4928660" cy="1452618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b="1">
                <a:cs typeface="Times New Roman" panose="02020603050405020304" pitchFamily="18" charset="0"/>
              </a:rPr>
              <a:t>Email </a:t>
            </a:r>
            <a:r>
              <a:rPr lang="en-US">
                <a:solidFill>
                  <a:srgbClr val="38B4DF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mollie@befriendmovement.org</a:t>
            </a:r>
            <a:endParaRPr lang="en-US">
              <a:solidFill>
                <a:srgbClr val="38B4D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09BA8-AD45-DDFA-5279-F94F0988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through compassion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BD708-E8A1-51B0-A90B-94036B47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FD8F-4301-804D-A996-C049A7312D5E}" type="slidenum">
              <a:rPr lang="en-US" smtClean="0"/>
              <a:t>30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EDB375-77E2-E96A-EFBE-D2171DDF664A}"/>
              </a:ext>
            </a:extLst>
          </p:cNvPr>
          <p:cNvSpPr txBox="1">
            <a:spLocks/>
          </p:cNvSpPr>
          <p:nvPr/>
        </p:nvSpPr>
        <p:spPr>
          <a:xfrm>
            <a:off x="1429807" y="3603432"/>
            <a:ext cx="4928660" cy="1970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>
                <a:cs typeface="Times New Roman" panose="02020603050405020304" pitchFamily="18" charset="0"/>
              </a:rPr>
              <a:t>Visit our </a:t>
            </a:r>
            <a:r>
              <a:rPr lang="en-US" b="1">
                <a:cs typeface="Times New Roman" panose="02020603050405020304" pitchFamily="18" charset="0"/>
              </a:rPr>
              <a:t>website</a:t>
            </a:r>
            <a:r>
              <a:rPr lang="en-US" b="1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38B4DF"/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www.befriendmovement.org</a:t>
            </a:r>
            <a:r>
              <a:rPr lang="en-US">
                <a:solidFill>
                  <a:schemeClr val="tx2"/>
                </a:solidFill>
                <a:cs typeface="Times New Roman" panose="02020603050405020304" pitchFamily="18" charset="0"/>
              </a:rPr>
              <a:t> </a:t>
            </a:r>
            <a:br>
              <a:rPr lang="en-US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en-US">
                <a:cs typeface="Times New Roman" panose="02020603050405020304" pitchFamily="18" charset="0"/>
              </a:rPr>
              <a:t>&amp; sign up for our mailing list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B13DBA-4A63-35D9-D03E-5F236B69DCF3}"/>
              </a:ext>
            </a:extLst>
          </p:cNvPr>
          <p:cNvSpPr txBox="1">
            <a:spLocks/>
          </p:cNvSpPr>
          <p:nvPr/>
        </p:nvSpPr>
        <p:spPr>
          <a:xfrm>
            <a:off x="7703609" y="1976382"/>
            <a:ext cx="3851401" cy="1452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>
                <a:cs typeface="Times New Roman" panose="02020603050405020304" pitchFamily="18" charset="0"/>
              </a:rPr>
              <a:t>Follow us on </a:t>
            </a:r>
            <a:r>
              <a:rPr lang="en-US" b="1">
                <a:cs typeface="Times New Roman" panose="02020603050405020304" pitchFamily="18" charset="0"/>
              </a:rPr>
              <a:t>Instagram</a:t>
            </a:r>
            <a:r>
              <a:rPr lang="en-US"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38B4DF"/>
                </a:solidFill>
                <a:cs typeface="Times New Roman" panose="02020603050405020304" pitchFamily="18" charset="0"/>
              </a:rPr>
              <a:t>@</a:t>
            </a:r>
            <a:r>
              <a:rPr lang="en-US" err="1">
                <a:solidFill>
                  <a:srgbClr val="38B4DF"/>
                </a:solidFill>
                <a:cs typeface="Times New Roman" panose="02020603050405020304" pitchFamily="18" charset="0"/>
              </a:rPr>
              <a:t>befriend.movement</a:t>
            </a:r>
            <a:endParaRPr lang="en-US">
              <a:solidFill>
                <a:srgbClr val="38B4DF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8C4F5E-8707-19B0-E9C0-68C3AA977A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429" y="2060520"/>
            <a:ext cx="694267" cy="694267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70C1D8-37D2-24C4-8541-1E610E4406AD}"/>
              </a:ext>
            </a:extLst>
          </p:cNvPr>
          <p:cNvSpPr txBox="1">
            <a:spLocks/>
          </p:cNvSpPr>
          <p:nvPr/>
        </p:nvSpPr>
        <p:spPr>
          <a:xfrm>
            <a:off x="7549870" y="3502010"/>
            <a:ext cx="4158877" cy="1970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cs typeface="Times New Roman" panose="02020603050405020304" pitchFamily="18" charset="0"/>
              </a:rPr>
              <a:t>Call Mollie   </a:t>
            </a:r>
            <a:r>
              <a:rPr lang="en-US" dirty="0">
                <a:solidFill>
                  <a:srgbClr val="38B4DF"/>
                </a:solidFill>
                <a:cs typeface="Times New Roman" panose="02020603050405020304" pitchFamily="18" charset="0"/>
              </a:rPr>
              <a:t>804.921.8207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>
              <a:solidFill>
                <a:srgbClr val="38B4DF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59E73E-D6C5-F4B4-A056-7E4B1459B7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174" y="3853730"/>
            <a:ext cx="358775" cy="633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1AEBA8-6725-B251-DC19-26F18A8235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89" y="2170163"/>
            <a:ext cx="637540" cy="4749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F71A9D-1B33-A5D6-2166-2C2584C4CC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4" y="3899578"/>
            <a:ext cx="6381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7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7A4C-319A-A447-C7BB-D9915124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Befriend’s</a:t>
            </a:r>
            <a:r>
              <a:rPr lang="en-US" b="1" dirty="0"/>
              <a:t> Mission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D7F9-B196-9F13-5A63-25FE5243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1" y="1375844"/>
            <a:ext cx="8183879" cy="1272211"/>
          </a:xfrm>
        </p:spPr>
        <p:txBody>
          <a:bodyPr>
            <a:noAutofit/>
          </a:bodyPr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200" b="1" dirty="0">
                <a:solidFill>
                  <a:srgbClr val="38B4DF"/>
                </a:solidFill>
                <a:cs typeface="Times New Roman" panose="02020603050405020304" pitchFamily="18" charset="0"/>
              </a:rPr>
              <a:t>Befriend</a:t>
            </a:r>
            <a:r>
              <a:rPr lang="en-US" sz="3200" dirty="0">
                <a:cs typeface="Times New Roman" panose="02020603050405020304" pitchFamily="18" charset="0"/>
              </a:rPr>
              <a:t> inspires a lifestyle of </a:t>
            </a:r>
            <a:br>
              <a:rPr lang="en-US" sz="3200" dirty="0"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4CC8F3"/>
                </a:solidFill>
                <a:cs typeface="Times New Roman" panose="02020603050405020304" pitchFamily="18" charset="0"/>
              </a:rPr>
              <a:t>curiosity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82BE42"/>
                </a:solidFill>
                <a:cs typeface="Times New Roman" panose="02020603050405020304" pitchFamily="18" charset="0"/>
              </a:rPr>
              <a:t>connection</a:t>
            </a:r>
            <a:r>
              <a:rPr lang="en-US" sz="3200" dirty="0">
                <a:cs typeface="Times New Roman" panose="02020603050405020304" pitchFamily="18" charset="0"/>
              </a:rPr>
              <a:t>, and </a:t>
            </a:r>
            <a:r>
              <a:rPr lang="en-US" sz="3200" dirty="0">
                <a:solidFill>
                  <a:srgbClr val="FEC907"/>
                </a:solidFill>
                <a:cs typeface="Times New Roman" panose="02020603050405020304" pitchFamily="18" charset="0"/>
              </a:rPr>
              <a:t>compassion</a:t>
            </a:r>
            <a:r>
              <a:rPr lang="en-US" sz="3200" dirty="0">
                <a:cs typeface="Times New Roman" panose="02020603050405020304" pitchFamily="18" charset="0"/>
              </a:rPr>
              <a:t> for all.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E6A18-C675-AA34-0C4D-7FD78FB4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/>
              <a:t>connection</a:t>
            </a:r>
            <a:r>
              <a:rPr lang="en-US"/>
              <a:t> through </a:t>
            </a:r>
            <a:r>
              <a:rPr lang="en-US" b="1"/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EBF37-B775-E376-8801-2A5C1037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6A1697-E67A-A570-A5DF-0DF8297EEEC0}"/>
              </a:ext>
            </a:extLst>
          </p:cNvPr>
          <p:cNvSpPr txBox="1">
            <a:spLocks/>
          </p:cNvSpPr>
          <p:nvPr/>
        </p:nvSpPr>
        <p:spPr>
          <a:xfrm>
            <a:off x="1381538" y="2967795"/>
            <a:ext cx="9382539" cy="2671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8B4DF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75797C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900"/>
              </a:lnSpc>
              <a:buFont typeface="Arial" panose="020B0604020202020204" pitchFamily="34" charset="0"/>
              <a:buNone/>
            </a:pPr>
            <a:r>
              <a:rPr lang="en-US" sz="2600" dirty="0">
                <a:cs typeface="Times New Roman" panose="02020603050405020304" pitchFamily="18" charset="0"/>
              </a:rPr>
              <a:t>We offer experiences for people to connect with others different from themselves, foster understanding and create friendships that empower people and communities to thrive. </a:t>
            </a:r>
          </a:p>
          <a:p>
            <a:pPr marL="0" indent="0">
              <a:lnSpc>
                <a:spcPts val="3900"/>
              </a:lnSpc>
              <a:buFont typeface="Arial" panose="020B0604020202020204" pitchFamily="34" charset="0"/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0" indent="0" algn="ctr">
              <a:lnSpc>
                <a:spcPts val="3900"/>
              </a:lnSpc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38B4DF"/>
                </a:solidFill>
                <a:cs typeface="Times New Roman" panose="02020603050405020304" pitchFamily="18" charset="0"/>
              </a:rPr>
              <a:t>Everyone is welcome.  Everyone belongs.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958710-5E59-227A-1095-4DBFC38FA5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334" y="2447404"/>
            <a:ext cx="787007" cy="6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98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3AB5-98BE-C6F1-E540-56BC440A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368" y="2843792"/>
            <a:ext cx="6808887" cy="129444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</a:rPr>
              <a:t>Organic Beginning to Befriend:</a:t>
            </a:r>
            <a:r>
              <a:rPr lang="en-US">
                <a:solidFill>
                  <a:schemeClr val="bg1"/>
                </a:solidFill>
              </a:rPr>
              <a:t> 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4800"/>
              <a:t>An Unexpected Friendship with </a:t>
            </a:r>
            <a:r>
              <a:rPr lang="en-US" sz="4800" err="1"/>
              <a:t>Ciji</a:t>
            </a:r>
            <a:r>
              <a:rPr lang="en-US" sz="4800"/>
              <a:t> Redd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5A4BC-1445-3D12-8829-521A79DEE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7791" y="4201957"/>
            <a:ext cx="6692064" cy="1141975"/>
          </a:xfrm>
        </p:spPr>
        <p:txBody>
          <a:bodyPr/>
          <a:lstStyle/>
          <a:p>
            <a:r>
              <a:rPr lang="en-US"/>
              <a:t>December 2017</a:t>
            </a:r>
          </a:p>
        </p:txBody>
      </p:sp>
    </p:spTree>
    <p:extLst>
      <p:ext uri="{BB962C8B-B14F-4D97-AF65-F5344CB8AC3E}">
        <p14:creationId xmlns:p14="http://schemas.microsoft.com/office/powerpoint/2010/main" val="10795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F1A722A-27EE-B166-4112-1D12E14CA5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331075" y="542925"/>
            <a:ext cx="2800350" cy="2270125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1150C0C-4367-16E4-E407-B0B4B6DE37C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419350" y="957263"/>
            <a:ext cx="5437188" cy="40782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7A587-AFBD-59B5-716A-AEDE93C656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December 2017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7A479-D405-A08F-24BE-DAE012CD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22928-40F2-B334-593A-850DAED8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27A8C9-D621-09CF-F59C-85C7FB2E6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Ciji</a:t>
            </a:r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0067404-F97F-78DF-CB3E-B35BACDDEF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600950" y="3424238"/>
            <a:ext cx="2260600" cy="2270125"/>
          </a:xfrm>
        </p:spPr>
      </p:pic>
    </p:spTree>
    <p:extLst>
      <p:ext uri="{BB962C8B-B14F-4D97-AF65-F5344CB8AC3E}">
        <p14:creationId xmlns:p14="http://schemas.microsoft.com/office/powerpoint/2010/main" val="385805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E78BD1-6D98-B906-0615-E2F82281BC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Summer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52887-CD57-0C34-BF65-635ECE9B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4A1F7-3AB0-31F2-3E83-8842111C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6B51B-ACC0-0539-5CE5-03B16EFFB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err="1"/>
              <a:t>Jojo</a:t>
            </a:r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BBD46D-CE85-2EFF-102B-703AE305E2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6769100" y="1165225"/>
            <a:ext cx="4749800" cy="356235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9DF008A-8C61-C7A0-76DC-64637E7B12C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48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7C3ED5-B76D-5833-37CD-D0853382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connection </a:t>
            </a:r>
            <a:r>
              <a:rPr lang="en-US" b="0"/>
              <a:t>through</a:t>
            </a:r>
            <a:r>
              <a:rPr lang="en-US"/>
              <a:t> compassion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5EBBC-C0B7-D81E-A2E8-4BD5F795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0171-8136-4640-936B-73D050F84B49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42364-7245-30DD-5598-1214380915BB}"/>
              </a:ext>
            </a:extLst>
          </p:cNvPr>
          <p:cNvSpPr txBox="1"/>
          <p:nvPr/>
        </p:nvSpPr>
        <p:spPr>
          <a:xfrm>
            <a:off x="831286" y="3606361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rbel" panose="020B0503020204020204" pitchFamily="34" charset="0"/>
              </a:rPr>
              <a:t>January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FAF9E-55DB-91BC-22DB-08E264AF3DD1}"/>
              </a:ext>
            </a:extLst>
          </p:cNvPr>
          <p:cNvSpPr txBox="1"/>
          <p:nvPr/>
        </p:nvSpPr>
        <p:spPr>
          <a:xfrm>
            <a:off x="1205061" y="2261494"/>
            <a:ext cx="723403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200">
                <a:solidFill>
                  <a:srgbClr val="75797C"/>
                </a:solidFill>
              </a:rPr>
              <a:t>Ed</a:t>
            </a:r>
          </a:p>
        </p:txBody>
      </p:sp>
      <p:pic>
        <p:nvPicPr>
          <p:cNvPr id="6" name="Picture 5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FE9877F-B57A-A1AE-F747-F40F4CE226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7754" y="1041454"/>
            <a:ext cx="3927257" cy="3917408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  <p:pic>
        <p:nvPicPr>
          <p:cNvPr id="7" name="Picture 6" descr="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C5ECCE13-837F-1364-D273-0A51EFE4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35852" y="1041454"/>
            <a:ext cx="3978450" cy="3917408"/>
          </a:xfrm>
          <a:prstGeom prst="rect">
            <a:avLst/>
          </a:prstGeom>
          <a:ln w="3810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2363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494F-1DB5-84E5-4FB1-57F6B49D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 Former U.S</a:t>
            </a:r>
            <a:r>
              <a:rPr lang="en-US" dirty="0"/>
              <a:t>. Surgeon General, Dr. Vivek Murthy</a:t>
            </a:r>
            <a:br>
              <a:rPr lang="en-US" dirty="0"/>
            </a:br>
            <a:r>
              <a:rPr lang="en-US" dirty="0"/>
              <a:t>The Epidemic of Loneliness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2512F-00D9-503D-F1B2-7DBAE5A6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26" y="1796527"/>
            <a:ext cx="6669741" cy="382981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ts val="3280"/>
              </a:lnSpc>
              <a:buNone/>
            </a:pPr>
            <a:r>
              <a:rPr lang="en-US" sz="3500" dirty="0">
                <a:solidFill>
                  <a:srgbClr val="38B4DF"/>
                </a:solidFill>
              </a:rPr>
              <a:t>Loneliness impacts people mentally and physically </a:t>
            </a:r>
            <a:r>
              <a:rPr lang="en-US" sz="3500" dirty="0"/>
              <a:t>leading to an increase </a:t>
            </a:r>
            <a:br>
              <a:rPr lang="en-US" sz="3500" dirty="0"/>
            </a:br>
            <a:r>
              <a:rPr lang="en-US" sz="3500" dirty="0"/>
              <a:t>in mental health issues &amp; premature death.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500" dirty="0">
                <a:solidFill>
                  <a:srgbClr val="38B4DF"/>
                </a:solidFill>
              </a:rPr>
              <a:t>    Befriend is an Answer.</a:t>
            </a:r>
          </a:p>
          <a:p>
            <a:pPr marL="0" indent="0">
              <a:buNone/>
            </a:pPr>
            <a:r>
              <a:rPr lang="en-US" sz="1200" dirty="0"/>
              <a:t>						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				</a:t>
            </a:r>
            <a:r>
              <a:rPr lang="en-US" sz="1400" dirty="0"/>
              <a:t>Photo:  May 2022 in Washington, D. </a:t>
            </a:r>
            <a:r>
              <a:rPr lang="en-US" sz="1200" dirty="0"/>
              <a:t>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9B5F0-4C94-1B98-9604-05D7786C1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connection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through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F96A8-4FC3-7FB9-DBB4-13333168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E90171-8136-4640-936B-73D050F84B4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8E0763-D990-9DE2-E5FE-BDEAD583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204" y="1126216"/>
            <a:ext cx="3346232" cy="4605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23DC8A-2632-7653-3987-0C9891F47670}"/>
              </a:ext>
            </a:extLst>
          </p:cNvPr>
          <p:cNvSpPr/>
          <p:nvPr/>
        </p:nvSpPr>
        <p:spPr>
          <a:xfrm>
            <a:off x="1258645" y="4120179"/>
            <a:ext cx="4249270" cy="785308"/>
          </a:xfrm>
          <a:prstGeom prst="rect">
            <a:avLst/>
          </a:prstGeom>
          <a:noFill/>
          <a:ln>
            <a:solidFill>
              <a:srgbClr val="FEC9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18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021B8FC-4640-AB4D-87AD-59BAEFB82EBA}" vid="{B0FCFB60-AD33-954A-93E5-1896313ADD3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6658</TotalTime>
  <Words>725</Words>
  <Application>Microsoft Macintosh PowerPoint</Application>
  <PresentationFormat>Widescreen</PresentationFormat>
  <Paragraphs>130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Corbel</vt:lpstr>
      <vt:lpstr>Helvetica</vt:lpstr>
      <vt:lpstr>Times New Roman</vt:lpstr>
      <vt:lpstr>Custom Design</vt:lpstr>
      <vt:lpstr>1_Custom Design</vt:lpstr>
      <vt:lpstr>PowerPoint Presentation</vt:lpstr>
      <vt:lpstr>A Befriend Moment </vt:lpstr>
      <vt:lpstr>Befriend’s Mission Statement</vt:lpstr>
      <vt:lpstr>Befriend’s Mission Statement</vt:lpstr>
      <vt:lpstr>Organic Beginning to Befriend:  An Unexpected Friendship with Ciji Redd</vt:lpstr>
      <vt:lpstr>PowerPoint Presentation</vt:lpstr>
      <vt:lpstr>PowerPoint Presentation</vt:lpstr>
      <vt:lpstr>PowerPoint Presentation</vt:lpstr>
      <vt:lpstr> Former U.S. Surgeon General, Dr. Vivek Murthy The Epidemic of Loneliness</vt:lpstr>
      <vt:lpstr>Can something as simple as Befriend be just what we all need?</vt:lpstr>
      <vt:lpstr>Core Principles of Befriend -  A Sense of Belonging </vt:lpstr>
      <vt:lpstr>  How do I get closer to someone different from myself?</vt:lpstr>
      <vt:lpstr>Befriend’s Continuum of Compassionate Change</vt:lpstr>
      <vt:lpstr>Follow Befriend on Instagram @befriend.movement.</vt:lpstr>
      <vt:lpstr>  Acts of Kindness</vt:lpstr>
      <vt:lpstr>Befriend Kindness Pop-ups </vt:lpstr>
      <vt:lpstr>PowerPoint Presentation</vt:lpstr>
      <vt:lpstr>Gat</vt:lpstr>
      <vt:lpstr>PowerPoint Presentation</vt:lpstr>
      <vt:lpstr> Friendships are created organically.</vt:lpstr>
      <vt:lpstr>PowerPoint Presentation</vt:lpstr>
      <vt:lpstr>The Ripple Effects of Befriend in Richmond, VA,  the USA &amp; the World!</vt:lpstr>
      <vt:lpstr>The Ripple Effects are all over the United States.  </vt:lpstr>
      <vt:lpstr>Befriend in South Africa, Morocco &amp; more </vt:lpstr>
      <vt:lpstr>Creating Change</vt:lpstr>
      <vt:lpstr>Science-based Research</vt:lpstr>
      <vt:lpstr>PowerPoint Presentation</vt:lpstr>
      <vt:lpstr>Rising Together</vt:lpstr>
      <vt:lpstr>Call to Action – Three Simple Ways to Connect Today</vt:lpstr>
      <vt:lpstr>For more information on Befriend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Mollie Reinhart</dc:creator>
  <cp:keywords/>
  <dc:description/>
  <cp:lastModifiedBy>Mollie Reinhart</cp:lastModifiedBy>
  <cp:revision>32</cp:revision>
  <cp:lastPrinted>2022-03-11T03:30:15Z</cp:lastPrinted>
  <dcterms:created xsi:type="dcterms:W3CDTF">2021-01-08T00:53:58Z</dcterms:created>
  <dcterms:modified xsi:type="dcterms:W3CDTF">2025-09-22T18:44:07Z</dcterms:modified>
  <cp:category/>
</cp:coreProperties>
</file>